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78" r:id="rId5"/>
    <p:sldId id="279" r:id="rId6"/>
    <p:sldId id="282" r:id="rId7"/>
    <p:sldId id="284" r:id="rId8"/>
    <p:sldId id="285" r:id="rId9"/>
    <p:sldId id="286" r:id="rId10"/>
    <p:sldId id="287" r:id="rId11"/>
    <p:sldId id="288" r:id="rId12"/>
    <p:sldId id="289" r:id="rId13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Extra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8" autoAdjust="0"/>
    <p:restoredTop sz="94622" autoAdjust="0"/>
  </p:normalViewPr>
  <p:slideViewPr>
    <p:cSldViewPr>
      <p:cViewPr>
        <p:scale>
          <a:sx n="66" d="100"/>
          <a:sy n="66" d="100"/>
        </p:scale>
        <p:origin x="1386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287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69596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400" y="3048000"/>
            <a:ext cx="11887200" cy="361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br>
              <a:rPr lang="en-US" sz="11800" b="0" i="0" u="none" strike="noStrike" dirty="0">
                <a:solidFill>
                  <a:srgbClr val="6B6862"/>
                </a:solidFill>
                <a:latin typeface="Pretendard SemiBold"/>
              </a:rPr>
            </a:br>
            <a:r>
              <a:rPr lang="en-US" sz="11800" b="0" i="0" u="none" strike="noStrike" dirty="0" err="1">
                <a:solidFill>
                  <a:srgbClr val="6B6862"/>
                </a:solidFill>
                <a:latin typeface="Pretendard SemiBold"/>
              </a:rPr>
              <a:t>EmberFall</a:t>
            </a:r>
            <a:endParaRPr lang="en-US" sz="11800" b="0" i="0" u="none" strike="noStrike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89600" y="2463800"/>
            <a:ext cx="6921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2024 </a:t>
            </a:r>
            <a:r>
              <a:rPr lang="ko-KR" alt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종합설계 </a:t>
            </a:r>
            <a:r>
              <a:rPr lang="ko-KR" altLang="en-US" sz="4400" spc="-200" dirty="0">
                <a:solidFill>
                  <a:srgbClr val="6B6862"/>
                </a:solidFill>
                <a:latin typeface="Pretendard Light"/>
              </a:rPr>
              <a:t>중간</a:t>
            </a:r>
            <a:r>
              <a:rPr lang="ko-KR" alt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 발표</a:t>
            </a:r>
            <a:endParaRPr lang="en-US" sz="4400" b="0" i="0" u="none" strike="noStrike" spc="-200" dirty="0">
              <a:solidFill>
                <a:srgbClr val="6B6862"/>
              </a:solidFill>
              <a:latin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37100" y="7454900"/>
            <a:ext cx="913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SemiBold"/>
              </a:rPr>
              <a:t>2020182009 </a:t>
            </a:r>
            <a:r>
              <a:rPr lang="ko-KR" altLang="en-US" sz="2000" b="0" i="0" u="none" strike="noStrike" dirty="0">
                <a:solidFill>
                  <a:srgbClr val="807C74"/>
                </a:solidFill>
                <a:latin typeface="Pretendard SemiBold"/>
              </a:rPr>
              <a:t>김승범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 2020180006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김성준 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2022180051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정영기</a:t>
            </a:r>
            <a:endParaRPr lang="en-US" sz="2000" b="0" i="0" u="none" strike="noStrike" dirty="0">
              <a:solidFill>
                <a:srgbClr val="807C74"/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011400" y="1422400"/>
            <a:ext cx="1371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ExtraBold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70329-1B53-AE45-0C92-821A11D6C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D2518-BE6F-6F16-133B-EF483514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B5475B-D207-6AB4-BDFF-E1BEB02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F0D3B0-65D4-F3F9-512D-F981D975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9EADC0-F319-918B-F851-CEC00EC69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40DC23-A640-52BE-5F68-EE4F026D1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E1F3036-0F98-477B-1AFB-614B48CA763E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6.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문제 및 보완책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A1C602-4FAA-2CEF-5D68-7DA540DA83A2}"/>
              </a:ext>
            </a:extLst>
          </p:cNvPr>
          <p:cNvGrpSpPr/>
          <p:nvPr/>
        </p:nvGrpSpPr>
        <p:grpSpPr>
          <a:xfrm>
            <a:off x="1652037" y="3797430"/>
            <a:ext cx="15030450" cy="1117600"/>
            <a:chOff x="1638300" y="3225800"/>
            <a:chExt cx="15030450" cy="1117600"/>
          </a:xfrm>
        </p:grpSpPr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E67B9E6A-F3A9-B098-5A94-3B5BAA20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ABDB1C4-8B57-167A-3450-C7E9C65E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699E941D-5CE3-E8D7-81AE-4EFA9CDFE469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클라이언트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98F4D469-C4BA-B28D-B3F3-53FA0F2EACF1}"/>
                </a:ext>
              </a:extLst>
            </p:cNvPr>
            <p:cNvSpPr txBox="1"/>
            <p:nvPr/>
          </p:nvSpPr>
          <p:spPr>
            <a:xfrm>
              <a:off x="5473700" y="3556000"/>
              <a:ext cx="1119505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문제점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잔디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구현 과정에 있어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기하 </a:t>
              </a:r>
              <a:r>
                <a:rPr lang="ko-KR" altLang="en-US" sz="2000" spc="-200" dirty="0" err="1">
                  <a:solidFill>
                    <a:srgbClr val="6B6862"/>
                  </a:solidFill>
                  <a:latin typeface="Pretendard Regular"/>
                </a:rPr>
                <a:t>셰이더를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 사용했을 때 프레임 드랍 현상 발생 </a:t>
              </a:r>
              <a:r>
                <a:rPr kumimoji="0" 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  <a:endParaRPr lang="en-US" sz="2000" spc="-200" dirty="0">
                <a:solidFill>
                  <a:srgbClr val="6B6862"/>
                </a:solidFill>
                <a:latin typeface="Pretendard Regula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보완책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 Mesh Shader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를 사용한 잔디 오브젝트 구현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B01FC2-D1CA-D47E-D60A-DF4C47B75ABF}"/>
              </a:ext>
            </a:extLst>
          </p:cNvPr>
          <p:cNvGrpSpPr/>
          <p:nvPr/>
        </p:nvGrpSpPr>
        <p:grpSpPr>
          <a:xfrm>
            <a:off x="1631950" y="6743700"/>
            <a:ext cx="16529050" cy="1117600"/>
            <a:chOff x="1638300" y="5778500"/>
            <a:chExt cx="16529050" cy="1117600"/>
          </a:xfrm>
        </p:grpSpPr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D00C66AB-4098-4B6E-64F1-1BB0CD58B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F303EB8-7256-F7F1-348D-FE45F969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5778500"/>
              <a:ext cx="3695700" cy="1117600"/>
            </a:xfrm>
            <a:prstGeom prst="rect">
              <a:avLst/>
            </a:prstGeom>
          </p:spPr>
        </p:pic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1D69BCA8-D3F6-EB50-C73C-7EBF7B1231E3}"/>
                </a:ext>
              </a:extLst>
            </p:cNvPr>
            <p:cNvSpPr txBox="1"/>
            <p:nvPr/>
          </p:nvSpPr>
          <p:spPr>
            <a:xfrm>
              <a:off x="2413000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서버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A4FBCD6B-7A5E-A6A9-7B84-8E3414CA5B88}"/>
                </a:ext>
              </a:extLst>
            </p:cNvPr>
            <p:cNvSpPr txBox="1"/>
            <p:nvPr/>
          </p:nvSpPr>
          <p:spPr>
            <a:xfrm>
              <a:off x="5473700" y="6108700"/>
              <a:ext cx="1269365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문제점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오브젝트가 일정 주기마다 업데이트 됨에 따라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클라이언트에서 순간이동 하는 현상 발생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보완책 </a:t>
              </a:r>
              <a:r>
                <a:rPr lang="en-US" altLang="ko-KR" sz="2000" spc="-200" dirty="0">
                  <a:solidFill>
                    <a:srgbClr val="6B6862"/>
                  </a:solidFill>
                  <a:latin typeface="Pretendard Regular"/>
                </a:rPr>
                <a:t>: 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클라이언트에서 그 사이를 보간 하도록 구현 </a:t>
              </a:r>
              <a:endParaRPr kumimoji="0" lang="en-US" sz="2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9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B6066-878C-A56D-151C-A692C72F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7077B5-3843-43B0-C6BA-7BCF8261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6D7F0C-1CEC-C31B-7E9C-02EBA48F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2E07B1-11CA-E208-73E7-34985038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05432F-F05F-76F0-F14B-9BCD4046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96A555-0798-012D-DD19-321660DA6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697DDC0-9EF5-6E0B-108E-839583424E66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7.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향후 개발 일정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B1499AE-E0A7-0FC0-3098-E32F52AEA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3779"/>
              </p:ext>
            </p:extLst>
          </p:nvPr>
        </p:nvGraphicFramePr>
        <p:xfrm>
          <a:off x="1638300" y="2781300"/>
          <a:ext cx="15024099" cy="574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3451308823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536684986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4243302248"/>
                    </a:ext>
                  </a:extLst>
                </a:gridCol>
                <a:gridCol w="7213599">
                  <a:extLst>
                    <a:ext uri="{9D8B030D-6E8A-4147-A177-3AD203B41FA5}">
                      <a16:colId xmlns:a16="http://schemas.microsoft.com/office/drawing/2014/main" val="1044549670"/>
                    </a:ext>
                  </a:extLst>
                </a:gridCol>
              </a:tblGrid>
              <a:tr h="14351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909997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미니맵</a:t>
                      </a:r>
                      <a:r>
                        <a:rPr lang="ko-KR" altLang="en-US" dirty="0"/>
                        <a:t> 등 나머지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작업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스테이지 맵 구현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그림자 최적화</a:t>
                      </a:r>
                      <a:r>
                        <a:rPr lang="en-US" altLang="ko-KR" dirty="0"/>
                        <a:t>, SSAO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구현 마무리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스테이지 확장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59133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오브젝트 사양 변경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모션 </a:t>
                      </a:r>
                      <a:r>
                        <a:rPr lang="ko-KR" altLang="en-US" dirty="0" err="1"/>
                        <a:t>블러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 처리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채팅 기능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몬스터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보강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825229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톤 매핑 등 후처리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마무리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마무리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682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7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E5055-3C57-8D8C-FF36-B936E70D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ED2FAB-89A9-FF81-035A-69D3A41F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FED2D94-62BB-3413-8E0B-25B445F1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C6D962-AC43-9753-11DD-4CA64BFC4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CCADBD-9502-DF21-88AA-D9D6173FB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1B498C-63A3-A473-EC6C-3D7B87083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3790B18-554E-E461-F839-C692761AD531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8.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데모 시연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07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5052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9700" y="1803400"/>
            <a:ext cx="783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8900" b="1" spc="-200" dirty="0">
                <a:solidFill>
                  <a:srgbClr val="6B6862"/>
                </a:solidFill>
                <a:latin typeface="Pretendard SemiBold"/>
              </a:rPr>
              <a:t>Contents</a:t>
            </a:r>
            <a:endParaRPr lang="en-US" sz="8900" b="1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16500" y="4025900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개요 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14800" y="400050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01.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6D39D0-18D2-F3EE-2F0D-012CDE8E0482}"/>
              </a:ext>
            </a:extLst>
          </p:cNvPr>
          <p:cNvGrpSpPr/>
          <p:nvPr/>
        </p:nvGrpSpPr>
        <p:grpSpPr>
          <a:xfrm>
            <a:off x="9664702" y="4487862"/>
            <a:ext cx="4533900" cy="547688"/>
            <a:chOff x="9626600" y="3998912"/>
            <a:chExt cx="4533900" cy="547688"/>
          </a:xfrm>
        </p:grpSpPr>
        <p:sp>
          <p:nvSpPr>
            <p:cNvPr id="7" name="TextBox 7"/>
            <p:cNvSpPr txBox="1"/>
            <p:nvPr/>
          </p:nvSpPr>
          <p:spPr>
            <a:xfrm>
              <a:off x="10553700" y="3998912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타 게임과의 차별성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626600" y="400050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05.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16500" y="5052484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게임 조작 </a:t>
            </a:r>
            <a:r>
              <a:rPr lang="ko-KR" altLang="en-US" sz="2300" b="0" i="0" u="none" strike="noStrike" spc="-100" dirty="0">
                <a:solidFill>
                  <a:srgbClr val="6B6862"/>
                </a:solidFill>
                <a:latin typeface="Pretendard Regular"/>
              </a:rPr>
              <a:t> 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14800" y="503555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02.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6F8682-790F-C3DE-FF96-0138C9E25149}"/>
              </a:ext>
            </a:extLst>
          </p:cNvPr>
          <p:cNvGrpSpPr/>
          <p:nvPr/>
        </p:nvGrpSpPr>
        <p:grpSpPr>
          <a:xfrm>
            <a:off x="9664702" y="5813426"/>
            <a:ext cx="4495798" cy="546100"/>
            <a:chOff x="9664702" y="5518150"/>
            <a:chExt cx="4495798" cy="546100"/>
          </a:xfrm>
        </p:grpSpPr>
        <p:sp>
          <p:nvSpPr>
            <p:cNvPr id="13" name="TextBox 13"/>
            <p:cNvSpPr txBox="1"/>
            <p:nvPr/>
          </p:nvSpPr>
          <p:spPr>
            <a:xfrm>
              <a:off x="10553700" y="5524500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기술적 요소 </a:t>
              </a:r>
              <a:r>
                <a:rPr lang="en-US" altLang="ko-KR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/ </a:t>
              </a: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중점 연구 분야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664702" y="551815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06.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16500" y="6079068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기술 요소와 중점 연구 분야 </a:t>
            </a:r>
            <a:r>
              <a:rPr lang="ko-KR" altLang="en-US" sz="2300" b="0" i="0" u="none" strike="noStrike" spc="-100" dirty="0">
                <a:solidFill>
                  <a:srgbClr val="6B6862"/>
                </a:solidFill>
                <a:latin typeface="Pretendard Regular"/>
              </a:rPr>
              <a:t> 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14800" y="607060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03.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8DF093-7607-EC8E-1362-482F12E40DB7}"/>
              </a:ext>
            </a:extLst>
          </p:cNvPr>
          <p:cNvGrpSpPr/>
          <p:nvPr/>
        </p:nvGrpSpPr>
        <p:grpSpPr>
          <a:xfrm>
            <a:off x="9658352" y="7137401"/>
            <a:ext cx="4508498" cy="546100"/>
            <a:chOff x="9664702" y="7137401"/>
            <a:chExt cx="4508498" cy="546100"/>
          </a:xfrm>
        </p:grpSpPr>
        <p:sp>
          <p:nvSpPr>
            <p:cNvPr id="19" name="TextBox 19"/>
            <p:cNvSpPr txBox="1"/>
            <p:nvPr/>
          </p:nvSpPr>
          <p:spPr>
            <a:xfrm>
              <a:off x="10566400" y="7137401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역할 분담 및 일정 계획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664702" y="7137401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07.</a:t>
              </a:r>
            </a:p>
          </p:txBody>
        </p:sp>
      </p:grpSp>
      <p:sp>
        <p:nvSpPr>
          <p:cNvPr id="23" name="TextBox 17">
            <a:extLst>
              <a:ext uri="{FF2B5EF4-FFF2-40B4-BE49-F238E27FC236}">
                <a16:creationId xmlns:a16="http://schemas.microsoft.com/office/drawing/2014/main" id="{12F066C3-A67E-0D04-CDC2-7F7A8215FB8C}"/>
              </a:ext>
            </a:extLst>
          </p:cNvPr>
          <p:cNvSpPr txBox="1"/>
          <p:nvPr/>
        </p:nvSpPr>
        <p:spPr>
          <a:xfrm>
            <a:off x="5016500" y="7105651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구성원 역할 분담 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B953835E-A5F6-A397-3736-75AB4A9557D3}"/>
              </a:ext>
            </a:extLst>
          </p:cNvPr>
          <p:cNvSpPr txBox="1"/>
          <p:nvPr/>
        </p:nvSpPr>
        <p:spPr>
          <a:xfrm>
            <a:off x="4114800" y="7105651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1. </a:t>
            </a:r>
            <a:r>
              <a:rPr lang="ko-KR" alt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개요 </a:t>
            </a:r>
            <a:r>
              <a:rPr lang="en-US" altLang="ko-KR" sz="6000" b="0" i="0" u="none" strike="noStrike" spc="-200" dirty="0">
                <a:solidFill>
                  <a:srgbClr val="6B6862"/>
                </a:solidFill>
                <a:latin typeface="Pretendard SemiBold"/>
              </a:rPr>
              <a:t>– </a:t>
            </a:r>
            <a:r>
              <a:rPr lang="ko-KR" altLang="en-US" sz="3200" b="0" i="0" u="none" strike="noStrike" spc="-200" dirty="0">
                <a:solidFill>
                  <a:srgbClr val="6B6862"/>
                </a:solidFill>
                <a:latin typeface="Pretendard SemiBold"/>
              </a:rPr>
              <a:t>게임 소개 </a:t>
            </a:r>
            <a:endParaRPr lang="en-US" sz="3200" b="0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FA649D-4C7C-04AF-875A-425046EE9A66}"/>
              </a:ext>
            </a:extLst>
          </p:cNvPr>
          <p:cNvSpPr txBox="1"/>
          <p:nvPr/>
        </p:nvSpPr>
        <p:spPr>
          <a:xfrm>
            <a:off x="11084823" y="1155700"/>
            <a:ext cx="3735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장르</a:t>
            </a:r>
            <a:r>
              <a:rPr lang="en-US" altLang="ko-KR" dirty="0"/>
              <a:t> – 3</a:t>
            </a:r>
            <a:r>
              <a:rPr lang="ko-KR" altLang="en-US" dirty="0"/>
              <a:t>인칭 멀티플레이 협동 액션 </a:t>
            </a:r>
            <a:endParaRPr lang="en-US" altLang="ko-KR" dirty="0"/>
          </a:p>
          <a:p>
            <a:r>
              <a:rPr lang="ko-KR" altLang="en-US" dirty="0"/>
              <a:t>플레이타임 </a:t>
            </a:r>
            <a:r>
              <a:rPr lang="en-US" altLang="ko-KR" dirty="0"/>
              <a:t>– 5~8</a:t>
            </a:r>
            <a:r>
              <a:rPr lang="ko-KR" altLang="en-US" dirty="0"/>
              <a:t>분 </a:t>
            </a:r>
            <a:endParaRPr lang="en-US" altLang="ko-KR" dirty="0"/>
          </a:p>
          <a:p>
            <a:r>
              <a:rPr lang="ko-KR" altLang="en-US" dirty="0"/>
              <a:t>플레이 인원 </a:t>
            </a:r>
            <a:r>
              <a:rPr lang="en-US" altLang="ko-KR" dirty="0"/>
              <a:t>– </a:t>
            </a:r>
            <a:r>
              <a:rPr lang="ko-KR" altLang="en-US" dirty="0"/>
              <a:t>최소 </a:t>
            </a:r>
            <a:r>
              <a:rPr lang="en-US" altLang="ko-KR" dirty="0"/>
              <a:t>2</a:t>
            </a:r>
            <a:r>
              <a:rPr lang="ko-KR" altLang="en-US" dirty="0"/>
              <a:t>인 최대 </a:t>
            </a:r>
            <a:r>
              <a:rPr lang="en-US" altLang="ko-KR" dirty="0"/>
              <a:t>5</a:t>
            </a:r>
            <a:r>
              <a:rPr lang="ko-KR" altLang="en-US" dirty="0"/>
              <a:t>인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4E2A3A-3C2C-B99F-0111-FE573E230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2790560"/>
            <a:ext cx="9154090" cy="53057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D0C100-41ED-E894-910B-E4E16C80A0E3}"/>
              </a:ext>
            </a:extLst>
          </p:cNvPr>
          <p:cNvGrpSpPr/>
          <p:nvPr/>
        </p:nvGrpSpPr>
        <p:grpSpPr>
          <a:xfrm>
            <a:off x="11084823" y="3841257"/>
            <a:ext cx="5983977" cy="736600"/>
            <a:chOff x="1638300" y="3225800"/>
            <a:chExt cx="15024100" cy="1117600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96F3E13F-4C61-F350-AE62-8864102DF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32510B1C-6270-3790-D26B-0AD0695F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DB087D47-B530-0217-3F19-BD78286EFE26}"/>
                </a:ext>
              </a:extLst>
            </p:cNvPr>
            <p:cNvSpPr txBox="1"/>
            <p:nvPr/>
          </p:nvSpPr>
          <p:spPr>
            <a:xfrm>
              <a:off x="2387464" y="3610176"/>
              <a:ext cx="2146300" cy="457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장르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612DC0A8-35FA-1864-E56A-463CD66FC5CD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3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인칭 멀티플레이 협동 액션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3337FE-3823-A85A-6F78-AAF9E8513DB3}"/>
              </a:ext>
            </a:extLst>
          </p:cNvPr>
          <p:cNvGrpSpPr/>
          <p:nvPr/>
        </p:nvGrpSpPr>
        <p:grpSpPr>
          <a:xfrm>
            <a:off x="11084823" y="4984750"/>
            <a:ext cx="5983977" cy="736600"/>
            <a:chOff x="1638300" y="3225800"/>
            <a:chExt cx="15024100" cy="1117601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0B799F68-F030-E36F-5E43-7B672113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741AD4A5-5F2D-713E-6A43-DD157B3BF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1"/>
              <a:ext cx="3695699" cy="1117600"/>
            </a:xfrm>
            <a:prstGeom prst="rect">
              <a:avLst/>
            </a:prstGeom>
          </p:spPr>
        </p:pic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06D84308-A80E-DF16-9C37-B902AFEA9A78}"/>
                </a:ext>
              </a:extLst>
            </p:cNvPr>
            <p:cNvSpPr txBox="1"/>
            <p:nvPr/>
          </p:nvSpPr>
          <p:spPr>
            <a:xfrm>
              <a:off x="2438399" y="3614026"/>
              <a:ext cx="2146300" cy="4571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플레이타임</a:t>
              </a:r>
              <a:endParaRPr kumimoji="0" 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615628AB-72C0-7919-1D5F-53446103734C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5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분 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~ 8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분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0A6398-16B4-382D-5DF4-60FF76061DA5}"/>
              </a:ext>
            </a:extLst>
          </p:cNvPr>
          <p:cNvGrpSpPr/>
          <p:nvPr/>
        </p:nvGrpSpPr>
        <p:grpSpPr>
          <a:xfrm>
            <a:off x="11084823" y="6128242"/>
            <a:ext cx="5983977" cy="736600"/>
            <a:chOff x="1638300" y="3225800"/>
            <a:chExt cx="15024100" cy="1117602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1B2F3C2E-9F52-D0F6-BC96-F8390BA8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id="{86B858BB-7B45-6EAC-1F6C-F7FEE7C3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3"/>
              <a:ext cx="3695699" cy="1117599"/>
            </a:xfrm>
            <a:prstGeom prst="rect">
              <a:avLst/>
            </a:prstGeom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BEF964FA-6BF8-0AD5-18A2-18310DCFF01D}"/>
                </a:ext>
              </a:extLst>
            </p:cNvPr>
            <p:cNvSpPr txBox="1"/>
            <p:nvPr/>
          </p:nvSpPr>
          <p:spPr>
            <a:xfrm>
              <a:off x="2057397" y="3555999"/>
              <a:ext cx="2857500" cy="457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spc="-100" dirty="0">
                  <a:solidFill>
                    <a:srgbClr val="FFFFFF"/>
                  </a:solidFill>
                  <a:latin typeface="Pretendard Medium"/>
                </a:rPr>
                <a:t>플레이 인원</a:t>
              </a:r>
              <a:endParaRPr kumimoji="0" 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3E5ABAE4-D2CC-FF64-7E0D-E43A8401F92B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최소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2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인 최대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5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인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개요 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게임 진행 흐름도 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18A74-FF6D-4704-28B6-46F413E38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15" y="2476500"/>
            <a:ext cx="5100469" cy="66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2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" y="64394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2.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 조작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1124DC2-80BF-CA32-3CA3-13553196DF92}"/>
              </a:ext>
            </a:extLst>
          </p:cNvPr>
          <p:cNvGrpSpPr/>
          <p:nvPr/>
        </p:nvGrpSpPr>
        <p:grpSpPr>
          <a:xfrm>
            <a:off x="2592613" y="2734628"/>
            <a:ext cx="13115473" cy="6291437"/>
            <a:chOff x="1957352" y="2741148"/>
            <a:chExt cx="13115473" cy="629143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D0A1AC-467A-8A8E-1E0A-E631C64EB347}"/>
                </a:ext>
              </a:extLst>
            </p:cNvPr>
            <p:cNvGrpSpPr/>
            <p:nvPr/>
          </p:nvGrpSpPr>
          <p:grpSpPr>
            <a:xfrm>
              <a:off x="2634445" y="3718323"/>
              <a:ext cx="12438380" cy="5314262"/>
              <a:chOff x="3258820" y="3784018"/>
              <a:chExt cx="12438380" cy="531426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52674F-AA00-2A3E-F490-3A3AD32D791D}"/>
                  </a:ext>
                </a:extLst>
              </p:cNvPr>
              <p:cNvGrpSpPr/>
              <p:nvPr/>
            </p:nvGrpSpPr>
            <p:grpSpPr>
              <a:xfrm>
                <a:off x="12877800" y="3784018"/>
                <a:ext cx="2819400" cy="4498688"/>
                <a:chOff x="12877800" y="3784018"/>
                <a:chExt cx="2819400" cy="4498688"/>
              </a:xfrm>
            </p:grpSpPr>
            <p:pic>
              <p:nvPicPr>
                <p:cNvPr id="27" name="Picture 6" descr="Buy Logitech M90 Wired Mouse Best Price in India on Thevaluestore.in">
                  <a:extLst>
                    <a:ext uri="{FF2B5EF4-FFF2-40B4-BE49-F238E27FC236}">
                      <a16:creationId xmlns:a16="http://schemas.microsoft.com/office/drawing/2014/main" id="{22F152F1-47AE-FFBE-CA00-2C0776C585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000" b="94600" l="10000" r="90000">
                              <a14:foregroundMark x1="32500" y1="11300" x2="52600" y2="9000"/>
                              <a14:foregroundMark x1="52600" y1="9000" x2="61200" y2="11000"/>
                              <a14:foregroundMark x1="34400" y1="90400" x2="52700" y2="96500"/>
                              <a14:foregroundMark x1="52700" y1="96500" x2="62400" y2="91400"/>
                              <a14:foregroundMark x1="62400" y1="91400" x2="65000" y2="88600"/>
                              <a14:foregroundMark x1="40100" y1="93600" x2="52000" y2="97300"/>
                              <a14:foregroundMark x1="52000" y1="97300" x2="57200" y2="94600"/>
                              <a14:foregroundMark x1="57200" y1="94600" x2="58000" y2="93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77800" y="3784018"/>
                  <a:ext cx="2819400" cy="2819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5F0E4BF-A123-C61D-2DBD-168BB57FE80B}"/>
                    </a:ext>
                  </a:extLst>
                </p:cNvPr>
                <p:cNvSpPr/>
                <p:nvPr/>
              </p:nvSpPr>
              <p:spPr>
                <a:xfrm>
                  <a:off x="13677900" y="3975100"/>
                  <a:ext cx="609600" cy="1219200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B5C270C7-CB34-CAAD-D4B4-A75DE30F3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82700" y="5193718"/>
                  <a:ext cx="0" cy="2388182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606A81-2ABD-2F9D-7429-6A27B9AA330F}"/>
                    </a:ext>
                  </a:extLst>
                </p:cNvPr>
                <p:cNvSpPr txBox="1"/>
                <p:nvPr/>
              </p:nvSpPr>
              <p:spPr>
                <a:xfrm>
                  <a:off x="13171420" y="7636375"/>
                  <a:ext cx="162256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마우스 </a:t>
                  </a:r>
                  <a:r>
                    <a:rPr lang="ko-KR" altLang="en-US" dirty="0" err="1"/>
                    <a:t>좌클릭</a:t>
                  </a:r>
                  <a:endParaRPr lang="en-US" altLang="ko-KR" dirty="0"/>
                </a:p>
                <a:p>
                  <a:pPr algn="ctr"/>
                  <a:r>
                    <a:rPr lang="ko-KR" altLang="en-US" dirty="0"/>
                    <a:t>공격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AA490F6-DE01-7F2B-5EBC-C40CD79FB460}"/>
                  </a:ext>
                </a:extLst>
              </p:cNvPr>
              <p:cNvGrpSpPr/>
              <p:nvPr/>
            </p:nvGrpSpPr>
            <p:grpSpPr>
              <a:xfrm>
                <a:off x="3258820" y="4012216"/>
                <a:ext cx="8303260" cy="5086064"/>
                <a:chOff x="1968500" y="3962981"/>
                <a:chExt cx="8303260" cy="5086064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A49141-9970-C7F1-1AFA-95A60509216C}"/>
                    </a:ext>
                  </a:extLst>
                </p:cNvPr>
                <p:cNvSpPr txBox="1"/>
                <p:nvPr/>
              </p:nvSpPr>
              <p:spPr>
                <a:xfrm>
                  <a:off x="2762805" y="7778234"/>
                  <a:ext cx="102758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W, S, A,D</a:t>
                  </a:r>
                </a:p>
                <a:p>
                  <a:pPr algn="ctr"/>
                  <a:r>
                    <a:rPr lang="ko-KR" altLang="en-US" dirty="0"/>
                    <a:t>이동</a:t>
                  </a:r>
                  <a:endParaRPr lang="en-US" altLang="ko-KR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83C02AE-7ECF-ED29-7071-7C26E05510AB}"/>
                    </a:ext>
                  </a:extLst>
                </p:cNvPr>
                <p:cNvSpPr txBox="1"/>
                <p:nvPr/>
              </p:nvSpPr>
              <p:spPr>
                <a:xfrm>
                  <a:off x="3495974" y="8402714"/>
                  <a:ext cx="11608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F</a:t>
                  </a:r>
                </a:p>
                <a:p>
                  <a:pPr algn="ctr"/>
                  <a:r>
                    <a:rPr lang="ko-KR" altLang="en-US" dirty="0"/>
                    <a:t>상호 작용</a:t>
                  </a:r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36D1152D-C9CB-35A0-90E3-648D87DD4161}"/>
                    </a:ext>
                  </a:extLst>
                </p:cNvPr>
                <p:cNvGrpSpPr/>
                <p:nvPr/>
              </p:nvGrpSpPr>
              <p:grpSpPr>
                <a:xfrm>
                  <a:off x="1968500" y="3962981"/>
                  <a:ext cx="8303260" cy="4478808"/>
                  <a:chOff x="1968500" y="3962981"/>
                  <a:chExt cx="8303260" cy="4478808"/>
                </a:xfrm>
              </p:grpSpPr>
              <p:pic>
                <p:nvPicPr>
                  <p:cNvPr id="15" name="Picture 4" descr="Amazon.in: Buy Zebronics ZEB-KM2100 Multimedia USB Keyboard Comes with 114  Keys Including 12 Dedicated Multimedia Keys &amp; with Rupee Key Online at Low  ...">
                    <a:extLst>
                      <a:ext uri="{FF2B5EF4-FFF2-40B4-BE49-F238E27FC236}">
                        <a16:creationId xmlns:a16="http://schemas.microsoft.com/office/drawing/2014/main" id="{1A2C0400-CB33-536C-C599-E49853DE41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68500" y="3962981"/>
                    <a:ext cx="8303260" cy="264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387268EC-7EA7-BD27-E971-3E6E646E1811}"/>
                      </a:ext>
                    </a:extLst>
                  </p:cNvPr>
                  <p:cNvSpPr/>
                  <p:nvPr/>
                </p:nvSpPr>
                <p:spPr>
                  <a:xfrm>
                    <a:off x="2667000" y="5372100"/>
                    <a:ext cx="12192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48D356D1-DD51-CFFE-587F-EC8FEFF54CF5}"/>
                      </a:ext>
                    </a:extLst>
                  </p:cNvPr>
                  <p:cNvSpPr/>
                  <p:nvPr/>
                </p:nvSpPr>
                <p:spPr>
                  <a:xfrm>
                    <a:off x="2971800" y="5016500"/>
                    <a:ext cx="3810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7EA0E732-3363-9A8A-327A-1DE9E448FEB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276600" y="5753100"/>
                    <a:ext cx="0" cy="2057400"/>
                  </a:xfrm>
                  <a:prstGeom prst="straightConnector1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4EF1929-1671-3D8C-E10F-EA4C3AB89518}"/>
                      </a:ext>
                    </a:extLst>
                  </p:cNvPr>
                  <p:cNvSpPr/>
                  <p:nvPr/>
                </p:nvSpPr>
                <p:spPr>
                  <a:xfrm>
                    <a:off x="3873500" y="5365260"/>
                    <a:ext cx="3810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4836B388-81B9-AA86-FA16-4E9FE222AA7F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 flipH="1" flipV="1">
                    <a:off x="4064000" y="5746260"/>
                    <a:ext cx="24843" cy="2695529"/>
                  </a:xfrm>
                  <a:prstGeom prst="straightConnector1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99F76-8B55-F331-2D39-FF3B50B89D8E}"/>
                </a:ext>
              </a:extLst>
            </p:cNvPr>
            <p:cNvSpPr/>
            <p:nvPr/>
          </p:nvSpPr>
          <p:spPr>
            <a:xfrm>
              <a:off x="2691595" y="5020073"/>
              <a:ext cx="532130" cy="381000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33F90E1-5650-377D-4920-9DBF9757E91D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3390900"/>
              <a:ext cx="0" cy="160914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898C7-802C-E234-4607-7D0552D92641}"/>
                </a:ext>
              </a:extLst>
            </p:cNvPr>
            <p:cNvSpPr txBox="1"/>
            <p:nvPr/>
          </p:nvSpPr>
          <p:spPr>
            <a:xfrm>
              <a:off x="1957352" y="2741149"/>
              <a:ext cx="2137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Tab</a:t>
              </a:r>
            </a:p>
            <a:p>
              <a:r>
                <a:rPr lang="ko-KR" altLang="en-US" dirty="0"/>
                <a:t>사용할 아이템 전환</a:t>
              </a:r>
              <a:endParaRPr lang="en-US" altLang="ko-KR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6920434-CB55-87D0-C443-455BC458DE6C}"/>
                </a:ext>
              </a:extLst>
            </p:cNvPr>
            <p:cNvSpPr/>
            <p:nvPr/>
          </p:nvSpPr>
          <p:spPr>
            <a:xfrm>
              <a:off x="4425145" y="4987340"/>
              <a:ext cx="381000" cy="381000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951D8F-A80D-1196-951B-A5B95228ECB7}"/>
                </a:ext>
              </a:extLst>
            </p:cNvPr>
            <p:cNvSpPr txBox="1"/>
            <p:nvPr/>
          </p:nvSpPr>
          <p:spPr>
            <a:xfrm>
              <a:off x="4626950" y="2741148"/>
              <a:ext cx="13917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R</a:t>
              </a:r>
            </a:p>
            <a:p>
              <a:pPr algn="ctr"/>
              <a:r>
                <a:rPr lang="ko-KR" altLang="en-US" dirty="0"/>
                <a:t>아이템 사용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678153C-7B8B-91A7-C7E6-9917A9979E2F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 flipH="1">
              <a:off x="4615645" y="3387479"/>
              <a:ext cx="707169" cy="159986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25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3. 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</a:rPr>
              <a:t>기술 요소와 중점 연구 분야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847C49-D7AF-C5FE-385D-FB37FDBCC7D5}"/>
              </a:ext>
            </a:extLst>
          </p:cNvPr>
          <p:cNvGrpSpPr/>
          <p:nvPr/>
        </p:nvGrpSpPr>
        <p:grpSpPr>
          <a:xfrm>
            <a:off x="1631950" y="3238500"/>
            <a:ext cx="15024100" cy="1117600"/>
            <a:chOff x="1638300" y="3225800"/>
            <a:chExt cx="15024100" cy="1117600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0F943F3C-2E56-0C69-66A3-7CA584E4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7C9D1345-F7F9-4780-14CA-BD327A448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40D66AC-41CD-492B-03F5-56A8B70126D3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100" dirty="0">
                  <a:solidFill>
                    <a:srgbClr val="FFFFFF"/>
                  </a:solidFill>
                  <a:latin typeface="Pretendard Medium"/>
                </a:rPr>
                <a:t>3D</a:t>
              </a: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 애니메이션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32730AB0-8D48-5147-188F-ED8402C01E75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스켈레톤 애니메이션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kumimoji="0" lang="ko-KR" altLang="en-US" sz="2500" b="0" i="0" u="none" strike="noStrike" kern="1200" cap="none" spc="-200" normalizeH="0" baseline="0" noProof="0" dirty="0" err="1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블렌딩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상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/</a:t>
              </a:r>
              <a:r>
                <a:rPr lang="ko-KR" altLang="en-US" sz="2500" spc="-200">
                  <a:solidFill>
                    <a:srgbClr val="6B6862"/>
                  </a:solidFill>
                  <a:latin typeface="Pretendard Regular"/>
                </a:rPr>
                <a:t>하체 분리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FF12DC-E77C-8731-D84A-F25ECF5F8DC3}"/>
              </a:ext>
            </a:extLst>
          </p:cNvPr>
          <p:cNvGrpSpPr/>
          <p:nvPr/>
        </p:nvGrpSpPr>
        <p:grpSpPr>
          <a:xfrm>
            <a:off x="1631950" y="5029200"/>
            <a:ext cx="15024100" cy="1117600"/>
            <a:chOff x="1638300" y="4495800"/>
            <a:chExt cx="15024100" cy="1117600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7EF04367-704B-FCAE-52AB-2782952A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pic>
          <p:nvPicPr>
            <p:cNvPr id="30" name="Picture 13">
              <a:extLst>
                <a:ext uri="{FF2B5EF4-FFF2-40B4-BE49-F238E27FC236}">
                  <a16:creationId xmlns:a16="http://schemas.microsoft.com/office/drawing/2014/main" id="{CCB73A44-D590-C3D5-2F9C-2620726B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4495800"/>
              <a:ext cx="3695700" cy="1117600"/>
            </a:xfrm>
            <a:prstGeom prst="rect">
              <a:avLst/>
            </a:prstGeom>
          </p:spPr>
        </p:pic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7971032-D344-46E9-829F-0BAEEF6F90BF}"/>
                </a:ext>
              </a:extLst>
            </p:cNvPr>
            <p:cNvSpPr txBox="1"/>
            <p:nvPr/>
          </p:nvSpPr>
          <p:spPr>
            <a:xfrm>
              <a:off x="2413000" y="4813300"/>
              <a:ext cx="213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후처리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016A1511-E649-3D9C-A33C-F68ECE83E7E7}"/>
                </a:ext>
              </a:extLst>
            </p:cNvPr>
            <p:cNvSpPr txBox="1"/>
            <p:nvPr/>
          </p:nvSpPr>
          <p:spPr>
            <a:xfrm>
              <a:off x="5943600" y="48133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SSAO,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블룸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효과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모션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5D61464-4E89-02BF-C1AD-9316D050BD8B}"/>
              </a:ext>
            </a:extLst>
          </p:cNvPr>
          <p:cNvGrpSpPr/>
          <p:nvPr/>
        </p:nvGrpSpPr>
        <p:grpSpPr>
          <a:xfrm>
            <a:off x="1631950" y="6819900"/>
            <a:ext cx="15024100" cy="1117600"/>
            <a:chOff x="1638300" y="5778500"/>
            <a:chExt cx="15024100" cy="1117600"/>
          </a:xfrm>
        </p:grpSpPr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99F54F23-62DD-CE6B-B829-4ABA9B85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pic>
          <p:nvPicPr>
            <p:cNvPr id="35" name="Picture 17">
              <a:extLst>
                <a:ext uri="{FF2B5EF4-FFF2-40B4-BE49-F238E27FC236}">
                  <a16:creationId xmlns:a16="http://schemas.microsoft.com/office/drawing/2014/main" id="{1CFFB262-1047-4A80-05E7-8A5BCD9F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5778500"/>
              <a:ext cx="3695700" cy="1117600"/>
            </a:xfrm>
            <a:prstGeom prst="rect">
              <a:avLst/>
            </a:prstGeom>
          </p:spPr>
        </p:pic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EE1EA27-2813-6E9C-6A38-FD8F89C0B8CB}"/>
                </a:ext>
              </a:extLst>
            </p:cNvPr>
            <p:cNvSpPr txBox="1"/>
            <p:nvPr/>
          </p:nvSpPr>
          <p:spPr>
            <a:xfrm>
              <a:off x="2413000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서버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1824632B-D46F-CC91-4C2E-9C44A69C1A9E}"/>
                </a:ext>
              </a:extLst>
            </p:cNvPr>
            <p:cNvSpPr txBox="1"/>
            <p:nvPr/>
          </p:nvSpPr>
          <p:spPr>
            <a:xfrm>
              <a:off x="5943600" y="61087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IOCP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모델을 활용한 서버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지연 보상 기술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45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F1F76-8AFF-60B8-F291-D642E76C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D971F3-7F1F-F47B-0E35-082A9BA5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1A46F3-A92A-F9BC-7B46-0119FF09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C352A6-F0E6-5FAB-9301-B6BF966EC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B30F87-9310-D829-F256-9DD47B5F9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28B603-E814-D1CD-3A1C-39EEF794A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759D7A0-2840-2E98-3EF0-4BE7CB58104C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4.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구성원 역할 분담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D6B55D-D0A4-5EB6-E5E0-5E630112D241}"/>
              </a:ext>
            </a:extLst>
          </p:cNvPr>
          <p:cNvGrpSpPr/>
          <p:nvPr/>
        </p:nvGrpSpPr>
        <p:grpSpPr>
          <a:xfrm>
            <a:off x="1904206" y="3422650"/>
            <a:ext cx="4483100" cy="4483100"/>
            <a:chOff x="3124200" y="3467100"/>
            <a:chExt cx="4483100" cy="4483100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F8FBA7B9-84AA-1D81-3A4D-8DF385E46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4200" y="3467100"/>
              <a:ext cx="4483100" cy="4483100"/>
            </a:xfrm>
            <a:prstGeom prst="rect">
              <a:avLst/>
            </a:prstGeom>
          </p:spPr>
        </p:pic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BB395871-17A1-E102-9D93-6EFFE1A8EBAC}"/>
                </a:ext>
              </a:extLst>
            </p:cNvPr>
            <p:cNvSpPr txBox="1"/>
            <p:nvPr/>
          </p:nvSpPr>
          <p:spPr>
            <a:xfrm>
              <a:off x="4121150" y="4229100"/>
              <a:ext cx="25019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spc="-100" dirty="0">
                  <a:solidFill>
                    <a:srgbClr val="6B6862"/>
                  </a:solidFill>
                  <a:latin typeface="Pretendard SemiBold"/>
                </a:rPr>
                <a:t>김승범</a:t>
              </a:r>
              <a:endParaRPr lang="en-US" sz="2900" b="1" i="0" u="none" strike="noStrike" spc="-100" dirty="0">
                <a:solidFill>
                  <a:srgbClr val="6B6862"/>
                </a:solidFill>
                <a:latin typeface="Pretendard SemiBold"/>
              </a:endParaRPr>
            </a:p>
          </p:txBody>
        </p: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6D3FC88-7B2A-EDED-6741-84871CC8FED1}"/>
                </a:ext>
              </a:extLst>
            </p:cNvPr>
            <p:cNvSpPr txBox="1"/>
            <p:nvPr/>
          </p:nvSpPr>
          <p:spPr>
            <a:xfrm>
              <a:off x="3508772" y="5537201"/>
              <a:ext cx="3726656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게임 프레임워크 제작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스켈레톤 애니메이션</a:t>
              </a:r>
              <a:endParaRPr lang="en-US" altLang="ko-KR" sz="2500" b="1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애니메이션 </a:t>
              </a:r>
              <a:r>
                <a:rPr lang="ko-KR" altLang="en-US" sz="2500" b="1" spc="-100" dirty="0" err="1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블렌딩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28C98C-30AC-8435-7530-8C62A406B11B}"/>
              </a:ext>
            </a:extLst>
          </p:cNvPr>
          <p:cNvGrpSpPr/>
          <p:nvPr/>
        </p:nvGrpSpPr>
        <p:grpSpPr>
          <a:xfrm>
            <a:off x="6896100" y="3467100"/>
            <a:ext cx="4483100" cy="4483100"/>
            <a:chOff x="6896100" y="3467100"/>
            <a:chExt cx="4483100" cy="4483100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9811D64C-24FA-3B65-29B3-F4D18623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67000"/>
            </a:blip>
            <a:stretch>
              <a:fillRect/>
            </a:stretch>
          </p:blipFill>
          <p:spPr>
            <a:xfrm>
              <a:off x="6896100" y="3467100"/>
              <a:ext cx="4483100" cy="4483100"/>
            </a:xfrm>
            <a:prstGeom prst="rect">
              <a:avLst/>
            </a:prstGeom>
          </p:spPr>
        </p:pic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7AED9718-7471-D8F8-C1CF-A467967C822C}"/>
                </a:ext>
              </a:extLst>
            </p:cNvPr>
            <p:cNvSpPr txBox="1"/>
            <p:nvPr/>
          </p:nvSpPr>
          <p:spPr>
            <a:xfrm>
              <a:off x="7902575" y="4229100"/>
              <a:ext cx="24892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chemeClr val="bg1"/>
                  </a:solidFill>
                  <a:latin typeface="Pretendard SemiBold"/>
                </a:rPr>
                <a:t>김성준</a:t>
              </a:r>
              <a:endParaRPr lang="en-US" sz="2900" b="1" i="0" u="none" strike="noStrike" spc="-100" dirty="0">
                <a:solidFill>
                  <a:schemeClr val="bg1"/>
                </a:solidFill>
                <a:latin typeface="Pretendard SemiBold"/>
              </a:endParaRP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B8B5B967-B189-9341-EDDA-4EBADC05974D}"/>
                </a:ext>
              </a:extLst>
            </p:cNvPr>
            <p:cNvSpPr txBox="1"/>
            <p:nvPr/>
          </p:nvSpPr>
          <p:spPr>
            <a:xfrm>
              <a:off x="7075487" y="5422901"/>
              <a:ext cx="4149725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서버</a:t>
              </a:r>
              <a:r>
                <a:rPr lang="en-US" altLang="ko-KR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-</a:t>
              </a: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클라이언트 연결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네트워크 프레임워크 제작 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게임 로직 제작</a:t>
              </a:r>
              <a:endParaRPr lang="en-US" altLang="ko-KR" sz="2500" b="1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F87D53-592E-0ADA-0EFA-C8AC9487518F}"/>
              </a:ext>
            </a:extLst>
          </p:cNvPr>
          <p:cNvGrpSpPr/>
          <p:nvPr/>
        </p:nvGrpSpPr>
        <p:grpSpPr>
          <a:xfrm>
            <a:off x="11900694" y="3422650"/>
            <a:ext cx="4483100" cy="4483100"/>
            <a:chOff x="10668000" y="3467100"/>
            <a:chExt cx="4483100" cy="4483100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85B08B92-9FB2-117B-6DCE-9254261E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6000"/>
            </a:blip>
            <a:stretch>
              <a:fillRect/>
            </a:stretch>
          </p:blipFill>
          <p:spPr>
            <a:xfrm>
              <a:off x="10668000" y="3467100"/>
              <a:ext cx="4483100" cy="4483100"/>
            </a:xfrm>
            <a:prstGeom prst="rect">
              <a:avLst/>
            </a:prstGeom>
          </p:spPr>
        </p:pic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CC94B0E2-3CEB-7BA9-AC7A-25BA08248895}"/>
                </a:ext>
              </a:extLst>
            </p:cNvPr>
            <p:cNvSpPr txBox="1"/>
            <p:nvPr/>
          </p:nvSpPr>
          <p:spPr>
            <a:xfrm>
              <a:off x="11664950" y="4273550"/>
              <a:ext cx="25019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rgbClr val="FFFFFF"/>
                  </a:solidFill>
                  <a:latin typeface="Pretendard SemiBold"/>
                </a:rPr>
                <a:t>정영기</a:t>
              </a:r>
              <a:endParaRPr lang="en-US" sz="2900" b="1" i="0" u="none" strike="noStrike" spc="-100" dirty="0">
                <a:solidFill>
                  <a:srgbClr val="FFFFFF"/>
                </a:solidFill>
                <a:latin typeface="Pretendard SemiBold"/>
              </a:endParaRP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77F95335-B53E-DD36-82FE-7C15EF59C347}"/>
                </a:ext>
              </a:extLst>
            </p:cNvPr>
            <p:cNvSpPr txBox="1"/>
            <p:nvPr/>
          </p:nvSpPr>
          <p:spPr>
            <a:xfrm>
              <a:off x="11334750" y="5461000"/>
              <a:ext cx="31496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그림자 매핑</a:t>
              </a:r>
              <a:r>
                <a:rPr 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 </a:t>
              </a: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 err="1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블룸</a:t>
              </a: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 효과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73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0A16A2-73C6-7836-F0C0-56C47750A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0A4347-32E2-DA1C-F4C6-6A263920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0635BC-0D97-F031-F6EF-10399483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AED1BD-ACBD-988B-060F-5DA3DB7B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A8C3B42-E68F-40AC-84B4-583975187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BD5C221-B380-BBAA-D3BA-65B1935EA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F84D4B3-1FA7-A738-1F2D-1BA50E525F91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spc="-200" dirty="0">
                <a:solidFill>
                  <a:srgbClr val="6B6862"/>
                </a:solidFill>
                <a:latin typeface="Pretendard SemiBold"/>
              </a:rPr>
              <a:t>5</a:t>
            </a: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개발 내용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–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클라이언트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378EC4-D1F9-F8BC-E8E5-D574FEE1A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3197243"/>
            <a:ext cx="4259102" cy="43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3D1A5-B00B-AF7B-219B-DC1F48FE7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9C877B-688D-C191-10CF-2A6969AC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B52047-7A92-53B5-0B3E-D036E920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AC21BD-11D7-4BD8-7AB7-6CAFCBF37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4783F46-17D6-74D4-A251-1B3B34F9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244059-4449-C805-91BE-7129E9976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1397E19-F1F4-A435-2436-3CF5F7089A8C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5.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개발 내용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서버 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087C82-644E-6B3B-0E37-E0DB1403FB11}"/>
              </a:ext>
            </a:extLst>
          </p:cNvPr>
          <p:cNvGrpSpPr/>
          <p:nvPr/>
        </p:nvGrpSpPr>
        <p:grpSpPr>
          <a:xfrm>
            <a:off x="1638300" y="7200900"/>
            <a:ext cx="14693900" cy="1117600"/>
            <a:chOff x="1968500" y="4495800"/>
            <a:chExt cx="14693900" cy="1117600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E1C8F552-467E-A160-ABB3-3E66AEDF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08DFD167-D032-1DBF-F7B6-2BC5D46CD13B}"/>
                </a:ext>
              </a:extLst>
            </p:cNvPr>
            <p:cNvSpPr txBox="1"/>
            <p:nvPr/>
          </p:nvSpPr>
          <p:spPr>
            <a:xfrm>
              <a:off x="3924300" y="4832350"/>
              <a:ext cx="1013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IOCP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서버 로직 구성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오브젝트 간 충돌 처리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전투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-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아이템 사용 등 게임 로직 구현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E89FDF-11EC-849A-38FF-D02096FCCED9}"/>
              </a:ext>
            </a:extLst>
          </p:cNvPr>
          <p:cNvSpPr txBox="1"/>
          <p:nvPr/>
        </p:nvSpPr>
        <p:spPr>
          <a:xfrm>
            <a:off x="2667000" y="45339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명 접속한 사진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A1AB4-E220-E2A1-A13C-36F9A787E0B9}"/>
              </a:ext>
            </a:extLst>
          </p:cNvPr>
          <p:cNvSpPr txBox="1"/>
          <p:nvPr/>
        </p:nvSpPr>
        <p:spPr>
          <a:xfrm>
            <a:off x="10668000" y="459688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바운딩</a:t>
            </a:r>
            <a:r>
              <a:rPr lang="ko-KR" altLang="en-US" dirty="0"/>
              <a:t> 박스 사진</a:t>
            </a:r>
          </a:p>
        </p:txBody>
      </p:sp>
    </p:spTree>
    <p:extLst>
      <p:ext uri="{BB962C8B-B14F-4D97-AF65-F5344CB8AC3E}">
        <p14:creationId xmlns:p14="http://schemas.microsoft.com/office/powerpoint/2010/main" val="96702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359</Words>
  <Application>Microsoft Office PowerPoint</Application>
  <PresentationFormat>사용자 지정</PresentationFormat>
  <Paragraphs>90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Pretendard Medium</vt:lpstr>
      <vt:lpstr>Pretendard SemiBold</vt:lpstr>
      <vt:lpstr>Pretendard Regular</vt:lpstr>
      <vt:lpstr>Arial</vt:lpstr>
      <vt:lpstr>Pretendard ExtraBold</vt:lpstr>
      <vt:lpstr>Pretendard Light</vt:lpstr>
      <vt:lpstr>Calibri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SeungBeom Kim</dc:creator>
  <cp:lastModifiedBy>SeungBeom Kim</cp:lastModifiedBy>
  <cp:revision>9</cp:revision>
  <dcterms:created xsi:type="dcterms:W3CDTF">2006-08-16T00:00:00Z</dcterms:created>
  <dcterms:modified xsi:type="dcterms:W3CDTF">2025-05-07T12:37:25Z</dcterms:modified>
</cp:coreProperties>
</file>